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</p:sldIdLst>
  <p:sldSz cx="12192000" cy="6858000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00"/>
    <a:srgbClr val="0099CC"/>
    <a:srgbClr val="0099FF"/>
    <a:srgbClr val="33CCCC"/>
    <a:srgbClr val="BDD3FF"/>
    <a:srgbClr val="006666"/>
    <a:srgbClr val="A50021"/>
    <a:srgbClr val="CC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>
              <a:contourClr>
                <a:srgbClr val="4472C4">
                  <a:lumMod val="75000"/>
                </a:srgbClr>
              </a:contourClr>
            </a:sp3d>
          </c:spPr>
          <c:invertIfNegative val="0"/>
          <c:cat>
            <c:strRef>
              <c:f>'Matrícula (2)'!$AO$6:$AO$28</c:f>
              <c:strCache>
                <c:ptCount val="23"/>
                <c:pt idx="0">
                  <c:v>CHETUMAL UNO</c:v>
                </c:pt>
                <c:pt idx="1">
                  <c:v>CHETUMAL DOS</c:v>
                </c:pt>
                <c:pt idx="2">
                  <c:v>CANCÚN UNO</c:v>
                </c:pt>
                <c:pt idx="3">
                  <c:v>CANCÚN DOS</c:v>
                </c:pt>
                <c:pt idx="4">
                  <c:v>RÍO HONDO</c:v>
                </c:pt>
                <c:pt idx="5">
                  <c:v>CANCÚN TRES BONFIL</c:v>
                </c:pt>
                <c:pt idx="6">
                  <c:v>BACALAR</c:v>
                </c:pt>
                <c:pt idx="7">
                  <c:v>CARLOS A. MADRAZO</c:v>
                </c:pt>
                <c:pt idx="8">
                  <c:v>COZUMEL</c:v>
                </c:pt>
                <c:pt idx="9">
                  <c:v>IGNACIO ZARAGOZA</c:v>
                </c:pt>
                <c:pt idx="10">
                  <c:v>ISLA MUJERES</c:v>
                </c:pt>
                <c:pt idx="11">
                  <c:v>JOSÉ MARÍA MORELOS</c:v>
                </c:pt>
                <c:pt idx="12">
                  <c:v>NICOLÁS BRAVO</c:v>
                </c:pt>
                <c:pt idx="13">
                  <c:v>PLAYA DEL CARMEN</c:v>
                </c:pt>
                <c:pt idx="14">
                  <c:v>SABÁN</c:v>
                </c:pt>
                <c:pt idx="15">
                  <c:v>TIHOSUCO</c:v>
                </c:pt>
                <c:pt idx="16">
                  <c:v>CANDELARIA</c:v>
                </c:pt>
                <c:pt idx="17">
                  <c:v>PRESIDENTE JUÁREZ</c:v>
                </c:pt>
                <c:pt idx="18">
                  <c:v>PUERTO MORELOS</c:v>
                </c:pt>
                <c:pt idx="19">
                  <c:v>SEÑOR</c:v>
                </c:pt>
                <c:pt idx="20">
                  <c:v>MAYA BALAM</c:v>
                </c:pt>
                <c:pt idx="21">
                  <c:v>CANCÚN CUATRO</c:v>
                </c:pt>
                <c:pt idx="22">
                  <c:v>CIUDAD MUJERES</c:v>
                </c:pt>
              </c:strCache>
            </c:strRef>
          </c:cat>
          <c:val>
            <c:numRef>
              <c:f>'Matrícula (2)'!$AP$6:$AP$28</c:f>
              <c:numCache>
                <c:formatCode>General</c:formatCode>
                <c:ptCount val="23"/>
                <c:pt idx="0">
                  <c:v>750</c:v>
                </c:pt>
                <c:pt idx="1">
                  <c:v>716</c:v>
                </c:pt>
                <c:pt idx="2">
                  <c:v>2238</c:v>
                </c:pt>
                <c:pt idx="3">
                  <c:v>1834</c:v>
                </c:pt>
                <c:pt idx="4">
                  <c:v>371</c:v>
                </c:pt>
                <c:pt idx="5">
                  <c:v>623</c:v>
                </c:pt>
                <c:pt idx="6">
                  <c:v>419</c:v>
                </c:pt>
                <c:pt idx="7">
                  <c:v>258</c:v>
                </c:pt>
                <c:pt idx="8">
                  <c:v>1221</c:v>
                </c:pt>
                <c:pt idx="9">
                  <c:v>287</c:v>
                </c:pt>
                <c:pt idx="10">
                  <c:v>362</c:v>
                </c:pt>
                <c:pt idx="11">
                  <c:v>775</c:v>
                </c:pt>
                <c:pt idx="12">
                  <c:v>180</c:v>
                </c:pt>
                <c:pt idx="13">
                  <c:v>1425</c:v>
                </c:pt>
                <c:pt idx="14">
                  <c:v>249</c:v>
                </c:pt>
                <c:pt idx="15">
                  <c:v>372</c:v>
                </c:pt>
                <c:pt idx="16">
                  <c:v>133</c:v>
                </c:pt>
                <c:pt idx="17">
                  <c:v>128</c:v>
                </c:pt>
                <c:pt idx="18">
                  <c:v>447</c:v>
                </c:pt>
                <c:pt idx="19">
                  <c:v>212</c:v>
                </c:pt>
                <c:pt idx="20">
                  <c:v>122</c:v>
                </c:pt>
                <c:pt idx="21">
                  <c:v>1229</c:v>
                </c:pt>
                <c:pt idx="2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8-435D-8E45-722B637B5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8750527"/>
        <c:axId val="1488753023"/>
        <c:axId val="0"/>
      </c:bar3DChart>
      <c:catAx>
        <c:axId val="148875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88753023"/>
        <c:crosses val="autoZero"/>
        <c:auto val="1"/>
        <c:lblAlgn val="ctr"/>
        <c:lblOffset val="100"/>
        <c:noMultiLvlLbl val="0"/>
      </c:catAx>
      <c:valAx>
        <c:axId val="148875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8875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noFill/>
            </a:ln>
            <a:effectLst/>
            <a:sp3d>
              <a:contourClr>
                <a:srgbClr val="70AD47">
                  <a:lumMod val="50000"/>
                </a:srgbClr>
              </a:contourClr>
            </a:sp3d>
          </c:spPr>
          <c:invertIfNegative val="0"/>
          <c:cat>
            <c:strRef>
              <c:f>'Matrícula (2)'!$AA$37:$AA$57</c:f>
              <c:strCache>
                <c:ptCount val="21"/>
                <c:pt idx="0">
                  <c:v> ALTOS DE SEVILLA</c:v>
                </c:pt>
                <c:pt idx="1">
                  <c:v> BLANCA FLOR</c:v>
                </c:pt>
                <c:pt idx="2">
                  <c:v> CAOBAS</c:v>
                </c:pt>
                <c:pt idx="3">
                  <c:v> CHAN CHÉN I</c:v>
                </c:pt>
                <c:pt idx="4">
                  <c:v> CHIQUILÁ</c:v>
                </c:pt>
                <c:pt idx="5">
                  <c:v> COBÁ</c:v>
                </c:pt>
                <c:pt idx="6">
                  <c:v> DIVORCIADOS</c:v>
                </c:pt>
                <c:pt idx="7">
                  <c:v> LAGUNA KANÁ</c:v>
                </c:pt>
                <c:pt idx="8">
                  <c:v> LIMONES</c:v>
                </c:pt>
                <c:pt idx="9">
                  <c:v> NOH-BEC</c:v>
                </c:pt>
                <c:pt idx="10">
                  <c:v> SAN PEDRO PERALTA</c:v>
                </c:pt>
                <c:pt idx="11">
                  <c:v> VALLEHERMOSO</c:v>
                </c:pt>
                <c:pt idx="12">
                  <c:v> X-HAZIL SUR</c:v>
                </c:pt>
                <c:pt idx="13">
                  <c:v> X-PICHIL</c:v>
                </c:pt>
                <c:pt idx="14">
                  <c:v>ZAMORA</c:v>
                </c:pt>
                <c:pt idx="15">
                  <c:v> CHUN-YAH</c:v>
                </c:pt>
                <c:pt idx="16">
                  <c:v> RÍO VERDE</c:v>
                </c:pt>
                <c:pt idx="17">
                  <c:v> PUERTO AVENTURAS</c:v>
                </c:pt>
                <c:pt idx="18">
                  <c:v> MAHAHUAL</c:v>
                </c:pt>
                <c:pt idx="19">
                  <c:v> MIGUEL ALEMÁN</c:v>
                </c:pt>
                <c:pt idx="20">
                  <c:v>JOSEFA ORTIZ DE DOMÍNGUEZ</c:v>
                </c:pt>
              </c:strCache>
            </c:strRef>
          </c:cat>
          <c:val>
            <c:numRef>
              <c:f>'Matrícula (2)'!$AB$37:$AB$57</c:f>
              <c:numCache>
                <c:formatCode>General</c:formatCode>
                <c:ptCount val="21"/>
                <c:pt idx="0">
                  <c:v>54</c:v>
                </c:pt>
                <c:pt idx="1">
                  <c:v>50</c:v>
                </c:pt>
                <c:pt idx="2">
                  <c:v>74</c:v>
                </c:pt>
                <c:pt idx="3">
                  <c:v>110</c:v>
                </c:pt>
                <c:pt idx="4">
                  <c:v>132</c:v>
                </c:pt>
                <c:pt idx="5">
                  <c:v>111</c:v>
                </c:pt>
                <c:pt idx="6">
                  <c:v>103</c:v>
                </c:pt>
                <c:pt idx="7">
                  <c:v>83</c:v>
                </c:pt>
                <c:pt idx="8">
                  <c:v>144</c:v>
                </c:pt>
                <c:pt idx="9">
                  <c:v>117</c:v>
                </c:pt>
                <c:pt idx="10">
                  <c:v>109</c:v>
                </c:pt>
                <c:pt idx="11">
                  <c:v>88</c:v>
                </c:pt>
                <c:pt idx="12">
                  <c:v>81</c:v>
                </c:pt>
                <c:pt idx="13">
                  <c:v>69</c:v>
                </c:pt>
                <c:pt idx="14">
                  <c:v>63</c:v>
                </c:pt>
                <c:pt idx="15">
                  <c:v>95</c:v>
                </c:pt>
                <c:pt idx="16">
                  <c:v>51</c:v>
                </c:pt>
                <c:pt idx="17">
                  <c:v>303</c:v>
                </c:pt>
                <c:pt idx="18">
                  <c:v>127</c:v>
                </c:pt>
                <c:pt idx="19">
                  <c:v>36</c:v>
                </c:pt>
                <c:pt idx="2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C-415E-91F0-A73DBC2B8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9380911"/>
        <c:axId val="1479382575"/>
        <c:axId val="0"/>
      </c:bar3DChart>
      <c:catAx>
        <c:axId val="147938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9382575"/>
        <c:crosses val="autoZero"/>
        <c:auto val="1"/>
        <c:lblAlgn val="ctr"/>
        <c:lblOffset val="100"/>
        <c:noMultiLvlLbl val="0"/>
      </c:catAx>
      <c:valAx>
        <c:axId val="147938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7938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FFC000">
                  <a:lumMod val="20000"/>
                  <a:lumOff val="80000"/>
                </a:srgbClr>
              </a:solidFill>
            </a:ln>
            <a:effectLst/>
            <a:sp3d>
              <a:contourClr>
                <a:srgbClr val="FFC000">
                  <a:lumMod val="20000"/>
                  <a:lumOff val="80000"/>
                </a:srgbClr>
              </a:contourClr>
            </a:sp3d>
          </c:spPr>
          <c:invertIfNegative val="0"/>
          <c:cat>
            <c:strRef>
              <c:f>'ORIG Matrícula'!$G$91:$G$96</c:f>
              <c:strCache>
                <c:ptCount val="6"/>
                <c:pt idx="0">
                  <c:v>PLAYA DEL CARMEN</c:v>
                </c:pt>
                <c:pt idx="1">
                  <c:v> COZUMEL</c:v>
                </c:pt>
                <c:pt idx="2">
                  <c:v> CANCÚN UNO</c:v>
                </c:pt>
                <c:pt idx="3">
                  <c:v>CANCÚN DOS</c:v>
                </c:pt>
                <c:pt idx="4">
                  <c:v> CANCÚN CUATRO</c:v>
                </c:pt>
                <c:pt idx="5">
                  <c:v> PUERTO AVENTURAS</c:v>
                </c:pt>
              </c:strCache>
            </c:strRef>
          </c:cat>
          <c:val>
            <c:numRef>
              <c:f>'ORIG Matrícula'!$H$91:$H$96</c:f>
              <c:numCache>
                <c:formatCode>General</c:formatCode>
                <c:ptCount val="6"/>
                <c:pt idx="0">
                  <c:v>656</c:v>
                </c:pt>
                <c:pt idx="1">
                  <c:v>123</c:v>
                </c:pt>
                <c:pt idx="2">
                  <c:v>486</c:v>
                </c:pt>
                <c:pt idx="3">
                  <c:v>473</c:v>
                </c:pt>
                <c:pt idx="4">
                  <c:v>440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9-4EBA-8E76-FFAD4C714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871327"/>
        <c:axId val="338869247"/>
        <c:axId val="0"/>
      </c:bar3DChart>
      <c:catAx>
        <c:axId val="33887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8869247"/>
        <c:crosses val="autoZero"/>
        <c:auto val="1"/>
        <c:lblAlgn val="ctr"/>
        <c:lblOffset val="100"/>
        <c:noMultiLvlLbl val="0"/>
      </c:catAx>
      <c:valAx>
        <c:axId val="33886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887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817686273633231E-2"/>
          <c:y val="6.8636062992191452E-2"/>
          <c:w val="0.90326265493737756"/>
          <c:h val="0.761445822200586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70AD47">
                <a:lumMod val="75000"/>
              </a:srgbClr>
            </a:solidFill>
            <a:ln>
              <a:solidFill>
                <a:srgbClr val="FFC000">
                  <a:lumMod val="20000"/>
                  <a:lumOff val="80000"/>
                </a:srgbClr>
              </a:solidFill>
            </a:ln>
            <a:effectLst/>
            <a:sp3d>
              <a:contourClr>
                <a:srgbClr val="FFC000">
                  <a:lumMod val="20000"/>
                  <a:lumOff val="80000"/>
                </a:srgbClr>
              </a:contourClr>
            </a:sp3d>
          </c:spPr>
          <c:invertIfNegative val="0"/>
          <c:cat>
            <c:strRef>
              <c:f>'ORIG Matrícula'!$F$111:$F$113</c:f>
              <c:strCache>
                <c:ptCount val="3"/>
                <c:pt idx="0">
                  <c:v>CSAI CHETUMAL</c:v>
                </c:pt>
                <c:pt idx="1">
                  <c:v>CSAI CANCÚN</c:v>
                </c:pt>
                <c:pt idx="2">
                  <c:v>CSAI PLAYA DEL CARMEN</c:v>
                </c:pt>
              </c:strCache>
            </c:strRef>
          </c:cat>
          <c:val>
            <c:numRef>
              <c:f>'ORIG Matrícula'!$G$111:$G$113</c:f>
              <c:numCache>
                <c:formatCode>General</c:formatCode>
                <c:ptCount val="3"/>
                <c:pt idx="0">
                  <c:v>183</c:v>
                </c:pt>
                <c:pt idx="1">
                  <c:v>295</c:v>
                </c:pt>
                <c:pt idx="2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2-4824-B000-CF313B1F6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850111"/>
        <c:axId val="338853439"/>
        <c:axId val="0"/>
      </c:bar3DChart>
      <c:catAx>
        <c:axId val="33885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8853439"/>
        <c:crosses val="autoZero"/>
        <c:auto val="1"/>
        <c:lblAlgn val="ctr"/>
        <c:lblOffset val="100"/>
        <c:noMultiLvlLbl val="0"/>
      </c:catAx>
      <c:valAx>
        <c:axId val="33885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885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9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77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0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00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6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8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66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0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03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F555-0BB5-4862-9D7C-64E6DE3EFAF5}" type="datetimeFigureOut">
              <a:rPr lang="es-MX" smtClean="0"/>
              <a:t>13/01/2026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99EC-7337-4E4C-A57C-A08C236413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6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27A37AF8-1067-470D-B79A-5732596D88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191;p27"/>
          <p:cNvSpPr txBox="1">
            <a:spLocks/>
          </p:cNvSpPr>
          <p:nvPr/>
        </p:nvSpPr>
        <p:spPr>
          <a:xfrm>
            <a:off x="1992082" y="870938"/>
            <a:ext cx="7685314" cy="22064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9BAA9"/>
              </a:buClr>
              <a:buSzPts val="2700"/>
            </a:pPr>
            <a:r>
              <a:rPr lang="es-MX" sz="27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>Estadística </a:t>
            </a:r>
            <a:r>
              <a:rPr lang="es-MX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>Final </a:t>
            </a:r>
            <a: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/>
            </a:r>
            <a:br>
              <a:rPr lang="es-MX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</a:br>
            <a:r>
              <a:rPr lang="es-MX" sz="30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es-MX" sz="3000" b="1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-MX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sym typeface="Montserrat SemiBold"/>
              </a:rPr>
              <a:t>25-B </a:t>
            </a:r>
            <a:endParaRPr lang="es-MX" sz="3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  <a:sym typeface="Montserrat SemiBold"/>
            </a:endParaRPr>
          </a:p>
        </p:txBody>
      </p:sp>
      <p:pic>
        <p:nvPicPr>
          <p:cNvPr id="8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5941" y="2337925"/>
            <a:ext cx="4498857" cy="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3406" y="6154720"/>
            <a:ext cx="2661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Fuente: Sistema Integral de Control Escolar (SICE)</a:t>
            </a:r>
          </a:p>
          <a:p>
            <a:pPr lvl="0"/>
            <a:r>
              <a:rPr lang="es-MX" sz="800" b="1" dirty="0">
                <a:latin typeface="Montserrat SemiBold"/>
                <a:sym typeface="Montserrat SemiBold"/>
              </a:rPr>
              <a:t>Fecha de corte: </a:t>
            </a:r>
            <a:r>
              <a:rPr lang="es-MX" sz="800" b="1" dirty="0" smtClean="0">
                <a:latin typeface="Montserrat SemiBold"/>
                <a:sym typeface="Montserrat SemiBold"/>
              </a:rPr>
              <a:t>22/12/25</a:t>
            </a:r>
            <a:endParaRPr lang="es-MX" sz="800" b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17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5" y="0"/>
            <a:ext cx="9469582" cy="151731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Planteles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C.S.D. 25-B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/>
                </a:solidFill>
              </a:rPr>
              <a:t>6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7447"/>
              </p:ext>
            </p:extLst>
          </p:nvPr>
        </p:nvGraphicFramePr>
        <p:xfrm>
          <a:off x="732445" y="1238570"/>
          <a:ext cx="3491212" cy="5247334"/>
        </p:xfrm>
        <a:graphic>
          <a:graphicData uri="http://schemas.openxmlformats.org/drawingml/2006/table">
            <a:tbl>
              <a:tblPr/>
              <a:tblGrid>
                <a:gridCol w="447064">
                  <a:extLst>
                    <a:ext uri="{9D8B030D-6E8A-4147-A177-3AD203B41FA5}">
                      <a16:colId xmlns:a16="http://schemas.microsoft.com/office/drawing/2014/main" val="1673953265"/>
                    </a:ext>
                  </a:extLst>
                </a:gridCol>
                <a:gridCol w="1282367">
                  <a:extLst>
                    <a:ext uri="{9D8B030D-6E8A-4147-A177-3AD203B41FA5}">
                      <a16:colId xmlns:a16="http://schemas.microsoft.com/office/drawing/2014/main" val="4263212049"/>
                    </a:ext>
                  </a:extLst>
                </a:gridCol>
                <a:gridCol w="450004">
                  <a:extLst>
                    <a:ext uri="{9D8B030D-6E8A-4147-A177-3AD203B41FA5}">
                      <a16:colId xmlns:a16="http://schemas.microsoft.com/office/drawing/2014/main" val="900548340"/>
                    </a:ext>
                  </a:extLst>
                </a:gridCol>
                <a:gridCol w="450004">
                  <a:extLst>
                    <a:ext uri="{9D8B030D-6E8A-4147-A177-3AD203B41FA5}">
                      <a16:colId xmlns:a16="http://schemas.microsoft.com/office/drawing/2014/main" val="2830530847"/>
                    </a:ext>
                  </a:extLst>
                </a:gridCol>
                <a:gridCol w="450004">
                  <a:extLst>
                    <a:ext uri="{9D8B030D-6E8A-4147-A177-3AD203B41FA5}">
                      <a16:colId xmlns:a16="http://schemas.microsoft.com/office/drawing/2014/main" val="3713052248"/>
                    </a:ext>
                  </a:extLst>
                </a:gridCol>
                <a:gridCol w="411769">
                  <a:extLst>
                    <a:ext uri="{9D8B030D-6E8A-4147-A177-3AD203B41FA5}">
                      <a16:colId xmlns:a16="http://schemas.microsoft.com/office/drawing/2014/main" val="711863271"/>
                    </a:ext>
                  </a:extLst>
                </a:gridCol>
              </a:tblGrid>
              <a:tr h="165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Instancia Educativa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87232"/>
                  </a:ext>
                </a:extLst>
              </a:tr>
              <a:tr h="165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5to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89924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CHETUMAL UNO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816509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CHETUMAL DOS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7472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2238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642326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9011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RÍO HONDO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03571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CANCÚN TRES BONFIL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097936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87421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CARLOS A. MADRAZO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987890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88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IGNACIO ZARAGOZA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291805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084223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JOSÉ MARÍA MORELOS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315300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NICOLÁS BRAVO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18934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266006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SABÁN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880253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TIHOSUCO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16773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68693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PRESIDENTE JUÁREZ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32475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83991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SEÑOR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919600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MAYA BALAM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671817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231223"/>
                  </a:ext>
                </a:extLst>
              </a:tr>
              <a:tr h="2040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CIUDAD MUJERES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18068"/>
                  </a:ext>
                </a:extLst>
              </a:tr>
              <a:tr h="2234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5291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4564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14855</a:t>
                      </a:r>
                    </a:p>
                  </a:txBody>
                  <a:tcPr marL="8058" marR="8058" marT="80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5227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634241"/>
              </p:ext>
            </p:extLst>
          </p:nvPr>
        </p:nvGraphicFramePr>
        <p:xfrm>
          <a:off x="4539344" y="1831711"/>
          <a:ext cx="6209620" cy="406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68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21" y="-153644"/>
            <a:ext cx="9469582" cy="151731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EMSaD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C.S.D. 25-B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/>
                </a:solidFill>
              </a:rPr>
              <a:t>7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07809"/>
              </p:ext>
            </p:extLst>
          </p:nvPr>
        </p:nvGraphicFramePr>
        <p:xfrm>
          <a:off x="931081" y="1363666"/>
          <a:ext cx="3599472" cy="4351345"/>
        </p:xfrm>
        <a:graphic>
          <a:graphicData uri="http://schemas.openxmlformats.org/drawingml/2006/table">
            <a:tbl>
              <a:tblPr/>
              <a:tblGrid>
                <a:gridCol w="427438">
                  <a:extLst>
                    <a:ext uri="{9D8B030D-6E8A-4147-A177-3AD203B41FA5}">
                      <a16:colId xmlns:a16="http://schemas.microsoft.com/office/drawing/2014/main" val="2166958652"/>
                    </a:ext>
                  </a:extLst>
                </a:gridCol>
                <a:gridCol w="1442601">
                  <a:extLst>
                    <a:ext uri="{9D8B030D-6E8A-4147-A177-3AD203B41FA5}">
                      <a16:colId xmlns:a16="http://schemas.microsoft.com/office/drawing/2014/main" val="975528321"/>
                    </a:ext>
                  </a:extLst>
                </a:gridCol>
                <a:gridCol w="430249">
                  <a:extLst>
                    <a:ext uri="{9D8B030D-6E8A-4147-A177-3AD203B41FA5}">
                      <a16:colId xmlns:a16="http://schemas.microsoft.com/office/drawing/2014/main" val="2938394954"/>
                    </a:ext>
                  </a:extLst>
                </a:gridCol>
                <a:gridCol w="430249">
                  <a:extLst>
                    <a:ext uri="{9D8B030D-6E8A-4147-A177-3AD203B41FA5}">
                      <a16:colId xmlns:a16="http://schemas.microsoft.com/office/drawing/2014/main" val="1855816625"/>
                    </a:ext>
                  </a:extLst>
                </a:gridCol>
                <a:gridCol w="430249">
                  <a:extLst>
                    <a:ext uri="{9D8B030D-6E8A-4147-A177-3AD203B41FA5}">
                      <a16:colId xmlns:a16="http://schemas.microsoft.com/office/drawing/2014/main" val="580265730"/>
                    </a:ext>
                  </a:extLst>
                </a:gridCol>
                <a:gridCol w="438686">
                  <a:extLst>
                    <a:ext uri="{9D8B030D-6E8A-4147-A177-3AD203B41FA5}">
                      <a16:colId xmlns:a16="http://schemas.microsoft.com/office/drawing/2014/main" val="3528649187"/>
                    </a:ext>
                  </a:extLst>
                </a:gridCol>
              </a:tblGrid>
              <a:tr h="150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Instancia Educativa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Semestre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5872"/>
                  </a:ext>
                </a:extLst>
              </a:tr>
              <a:tr h="1509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5to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22135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ALTOS DE SEVILLA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84476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BLANCA FLOR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27028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CAOBAS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535664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CHAN CHÉN I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1645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CHIQUILÁ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713970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COBÁ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586523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DIVORCIADOS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547116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LAGUNA KANÁ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284740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LIMONES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49722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NOH-BEC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341924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SAN PEDRO PERALTA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567232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VALLEHERMOSO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75802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X-HAZIL SUR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s-MX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52802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X-PICHIL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87131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ZAMORA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633012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CHUN-YAH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574693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RÍO VERDE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88185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PUERTO AVENTURAS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562395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MAHAHUAL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158661"/>
                  </a:ext>
                </a:extLst>
              </a:tr>
              <a:tr h="1776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MIGUEL ALEMÁN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380681"/>
                  </a:ext>
                </a:extLst>
              </a:tr>
              <a:tr h="2930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JOSEFA ORTIZ DE DOMÍNGUEZ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707577"/>
                  </a:ext>
                </a:extLst>
              </a:tr>
              <a:tr h="2042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2132</a:t>
                      </a:r>
                      <a:endParaRPr lang="es-MX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80" marR="8880" marT="8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237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827484"/>
              </p:ext>
            </p:extLst>
          </p:nvPr>
        </p:nvGraphicFramePr>
        <p:xfrm>
          <a:off x="4590378" y="1517310"/>
          <a:ext cx="6241596" cy="414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27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94D1-2A41-4D0C-B79E-DD22704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47" y="30729"/>
            <a:ext cx="11932653" cy="1517310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Matrícula de Modalidad Mixta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(CSAI)  25-B</a:t>
            </a: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9460374" y="6323997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/>
                </a:solidFill>
              </a:rPr>
              <a:t>8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84297"/>
              </p:ext>
            </p:extLst>
          </p:nvPr>
        </p:nvGraphicFramePr>
        <p:xfrm>
          <a:off x="826407" y="1535430"/>
          <a:ext cx="2984500" cy="207645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08950736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8763422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BACHILLERATO MODULAR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 de Estudiantes Inscritos/Reinscritos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026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CSAI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964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656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8602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COZUMEL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436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CANCÚN UNO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486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6349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473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32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CANCÚN CUATRO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440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99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 PUERTO AVENTURAS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206</a:t>
                      </a:r>
                    </a:p>
                  </a:txBody>
                  <a:tcPr marL="9525" marR="95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614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9453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59651"/>
              </p:ext>
            </p:extLst>
          </p:nvPr>
        </p:nvGraphicFramePr>
        <p:xfrm>
          <a:off x="826407" y="4751381"/>
          <a:ext cx="2921000" cy="124968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153020447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4207428963"/>
                    </a:ext>
                  </a:extLst>
                </a:gridCol>
              </a:tblGrid>
              <a:tr h="123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7A5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 de Estudiantes Inscritos/Reinscritos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0997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Opción Auto Planeada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5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049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CHETUMAL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4074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CANCÚN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68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CSAI PLAYA DEL CARMEN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9913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212529"/>
                          </a:solidFill>
                          <a:effectLst/>
                          <a:latin typeface="Segoe UI" panose="020B0502040204020203" pitchFamily="34" charset="0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44653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413425"/>
              </p:ext>
            </p:extLst>
          </p:nvPr>
        </p:nvGraphicFramePr>
        <p:xfrm>
          <a:off x="5506811" y="1230086"/>
          <a:ext cx="4867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696965"/>
              </p:ext>
            </p:extLst>
          </p:nvPr>
        </p:nvGraphicFramePr>
        <p:xfrm>
          <a:off x="5184570" y="4048669"/>
          <a:ext cx="5189516" cy="24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lecha derecha 5"/>
          <p:cNvSpPr/>
          <p:nvPr/>
        </p:nvSpPr>
        <p:spPr>
          <a:xfrm>
            <a:off x="4169229" y="2253343"/>
            <a:ext cx="696685" cy="4898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>
            <a:off x="4169229" y="4886364"/>
            <a:ext cx="696685" cy="4898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385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435</Words>
  <Application>Microsoft Office PowerPoint</Application>
  <PresentationFormat>Panorámica</PresentationFormat>
  <Paragraphs>326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SemiBold</vt:lpstr>
      <vt:lpstr>Segoe UI</vt:lpstr>
      <vt:lpstr>Tema de Office</vt:lpstr>
      <vt:lpstr>Presentación de PowerPoint</vt:lpstr>
      <vt:lpstr>Matrícula de Planteles C.S.D. 25-B</vt:lpstr>
      <vt:lpstr>Matrícula de EMSaD C.S.D. 25-B</vt:lpstr>
      <vt:lpstr>Matrícula de Modalidad Mixta (CSAI)  25-B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</dc:creator>
  <cp:lastModifiedBy>Usuario de Windows</cp:lastModifiedBy>
  <cp:revision>149</cp:revision>
  <cp:lastPrinted>2026-01-07T20:45:06Z</cp:lastPrinted>
  <dcterms:created xsi:type="dcterms:W3CDTF">2025-09-09T15:58:29Z</dcterms:created>
  <dcterms:modified xsi:type="dcterms:W3CDTF">2026-01-13T17:41:15Z</dcterms:modified>
</cp:coreProperties>
</file>